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882" autoAdjust="0"/>
  </p:normalViewPr>
  <p:slideViewPr>
    <p:cSldViewPr snapToGrid="0">
      <p:cViewPr varScale="1">
        <p:scale>
          <a:sx n="59" d="100"/>
          <a:sy n="59" d="100"/>
        </p:scale>
        <p:origin x="876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172D0-5E60-45DA-ABC0-68D8AE3C3398}" type="datetimeFigureOut">
              <a:rPr lang="en-ZA" smtClean="0"/>
              <a:t>2019/06/02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72C32-220C-47BD-A066-4D529F9C663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2397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sz="2400" dirty="0"/>
              <a:t>In elections it is the proportions that matter, not the votes</a:t>
            </a:r>
          </a:p>
          <a:p>
            <a:r>
              <a:rPr lang="en-ZA" sz="2400" dirty="0"/>
              <a:t>Results are reported with certainty; but we know they are not certain</a:t>
            </a:r>
          </a:p>
          <a:p>
            <a:pPr lvl="1"/>
            <a:r>
              <a:rPr lang="en-ZA" sz="2000" dirty="0"/>
              <a:t>Missing boxes, Modified forms, Double voting, Spoilt ballots, Low turnout, </a:t>
            </a:r>
            <a:r>
              <a:rPr lang="en-ZA" sz="2000" i="1" dirty="0"/>
              <a:t>etc.</a:t>
            </a:r>
          </a:p>
          <a:p>
            <a:pPr lvl="1"/>
            <a:r>
              <a:rPr lang="en-ZA" sz="2000" dirty="0"/>
              <a:t>All non-counted votes are implied to have the same proportions as the average</a:t>
            </a:r>
          </a:p>
          <a:p>
            <a:r>
              <a:rPr lang="en-ZA" sz="2400" dirty="0"/>
              <a:t>Let’s report results with accurate uncertainty by filling in the missing values many times</a:t>
            </a:r>
          </a:p>
          <a:p>
            <a:r>
              <a:rPr lang="en-ZA" sz="2400" dirty="0"/>
              <a:t>Should be possible with my new Bayesian Dirichlet regression model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72C32-220C-47BD-A066-4D529F9C663F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4337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BBA4-FECE-4FD5-AF78-1D4904DBC149}" type="datetimeFigureOut">
              <a:rPr lang="en-ZA" smtClean="0"/>
              <a:t>2019/06/02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E0EB-589C-4B13-9996-0EEE986A0F6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05650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BBA4-FECE-4FD5-AF78-1D4904DBC149}" type="datetimeFigureOut">
              <a:rPr lang="en-ZA" smtClean="0"/>
              <a:t>2019/06/02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E0EB-589C-4B13-9996-0EEE986A0F6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0315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BBA4-FECE-4FD5-AF78-1D4904DBC149}" type="datetimeFigureOut">
              <a:rPr lang="en-ZA" smtClean="0"/>
              <a:t>2019/06/02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E0EB-589C-4B13-9996-0EEE986A0F6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59269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BBA4-FECE-4FD5-AF78-1D4904DBC149}" type="datetimeFigureOut">
              <a:rPr lang="en-ZA" smtClean="0"/>
              <a:t>2019/06/02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E0EB-589C-4B13-9996-0EEE986A0F6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00199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BBA4-FECE-4FD5-AF78-1D4904DBC149}" type="datetimeFigureOut">
              <a:rPr lang="en-ZA" smtClean="0"/>
              <a:t>2019/06/02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E0EB-589C-4B13-9996-0EEE986A0F6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2365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BBA4-FECE-4FD5-AF78-1D4904DBC149}" type="datetimeFigureOut">
              <a:rPr lang="en-ZA" smtClean="0"/>
              <a:t>2019/06/02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E0EB-589C-4B13-9996-0EEE986A0F6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7504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BBA4-FECE-4FD5-AF78-1D4904DBC149}" type="datetimeFigureOut">
              <a:rPr lang="en-ZA" smtClean="0"/>
              <a:t>2019/06/02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E0EB-589C-4B13-9996-0EEE986A0F6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30208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BBA4-FECE-4FD5-AF78-1D4904DBC149}" type="datetimeFigureOut">
              <a:rPr lang="en-ZA" smtClean="0"/>
              <a:t>2019/06/02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E0EB-589C-4B13-9996-0EEE986A0F6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1101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BBA4-FECE-4FD5-AF78-1D4904DBC149}" type="datetimeFigureOut">
              <a:rPr lang="en-ZA" smtClean="0"/>
              <a:t>2019/06/02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E0EB-589C-4B13-9996-0EEE986A0F6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8610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BBA4-FECE-4FD5-AF78-1D4904DBC149}" type="datetimeFigureOut">
              <a:rPr lang="en-ZA" smtClean="0"/>
              <a:t>2019/06/02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E0EB-589C-4B13-9996-0EEE986A0F6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48839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BBA4-FECE-4FD5-AF78-1D4904DBC149}" type="datetimeFigureOut">
              <a:rPr lang="en-ZA" smtClean="0"/>
              <a:t>2019/06/02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E0EB-589C-4B13-9996-0EEE986A0F6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9274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CBBA4-FECE-4FD5-AF78-1D4904DBC149}" type="datetimeFigureOut">
              <a:rPr lang="en-ZA" smtClean="0"/>
              <a:t>2019/06/02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EE0EB-589C-4B13-9996-0EEE986A0F6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082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435531" cy="1717766"/>
          </a:xfr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435530" y="0"/>
            <a:ext cx="7171510" cy="1463039"/>
          </a:xfrm>
        </p:spPr>
        <p:txBody>
          <a:bodyPr/>
          <a:lstStyle/>
          <a:p>
            <a:pPr algn="ctr"/>
            <a:r>
              <a:rPr lang="en-ZA" dirty="0"/>
              <a:t>Calculating uncertainty for election results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605" y="0"/>
            <a:ext cx="7878395" cy="6858000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504" y="1047227"/>
            <a:ext cx="5133704" cy="615831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290B473-1F4D-4A55-9221-8598A7DFE06C}"/>
              </a:ext>
            </a:extLst>
          </p:cNvPr>
          <p:cNvSpPr txBox="1"/>
          <p:nvPr/>
        </p:nvSpPr>
        <p:spPr>
          <a:xfrm>
            <a:off x="8147957" y="5959929"/>
            <a:ext cx="40440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Sean van der Merwe </a:t>
            </a:r>
          </a:p>
          <a:p>
            <a:pPr algn="r"/>
            <a:r>
              <a:rPr lang="en-US" sz="1600" dirty="0"/>
              <a:t>Mathematical Statistics and Actuarial Science </a:t>
            </a:r>
          </a:p>
          <a:p>
            <a:pPr algn="r"/>
            <a:r>
              <a:rPr lang="en-US" sz="1600" dirty="0"/>
              <a:t>University of the Free State</a:t>
            </a:r>
          </a:p>
        </p:txBody>
      </p:sp>
    </p:spTree>
    <p:extLst>
      <p:ext uri="{BB962C8B-B14F-4D97-AF65-F5344CB8AC3E}">
        <p14:creationId xmlns:p14="http://schemas.microsoft.com/office/powerpoint/2010/main" val="2399264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99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Calculating uncertainty for election results</vt:lpstr>
    </vt:vector>
  </TitlesOfParts>
  <Company>University of the Free State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Van Der Merwe</dc:creator>
  <cp:lastModifiedBy>Sheares, Catherine</cp:lastModifiedBy>
  <cp:revision>11</cp:revision>
  <dcterms:created xsi:type="dcterms:W3CDTF">2019-05-22T10:52:41Z</dcterms:created>
  <dcterms:modified xsi:type="dcterms:W3CDTF">2019-06-02T15:31:53Z</dcterms:modified>
</cp:coreProperties>
</file>